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diagrams/data12.xml" ContentType="application/vnd.openxmlformats-officedocument.drawingml.diagramData+xml"/>
  <Override PartName="/ppt/diagrams/data11.xml" ContentType="application/vnd.openxmlformats-officedocument.drawingml.diagramData+xml"/>
  <Override PartName="/ppt/diagrams/data10.xml" ContentType="application/vnd.openxmlformats-officedocument.drawingml.diagramData+xml"/>
  <Override PartName="/ppt/diagrams/data9.xml" ContentType="application/vnd.openxmlformats-officedocument.drawingml.diagramData+xml"/>
  <Override PartName="/ppt/diagrams/data8.xml" ContentType="application/vnd.openxmlformats-officedocument.drawingml.diagramData+xml"/>
  <Override PartName="/ppt/diagrams/data7.xml" ContentType="application/vnd.openxmlformats-officedocument.drawingml.diagramData+xml"/>
  <Override PartName="/ppt/presentation.xml" ContentType="application/vnd.openxmlformats-officedocument.presentationml.presentation.main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5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rawing4.xml" ContentType="application/vnd.ms-office.drawingml.diagramDrawing+xml"/>
  <Override PartName="/ppt/diagrams/layout8.xml" ContentType="application/vnd.openxmlformats-officedocument.drawingml.diagramLayout+xml"/>
  <Override PartName="/ppt/diagrams/colors4.xml" ContentType="application/vnd.openxmlformats-officedocument.drawingml.diagramColors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quickStyle4.xml" ContentType="application/vnd.openxmlformats-officedocument.drawingml.diagramStyle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layout4.xml" ContentType="application/vnd.openxmlformats-officedocument.drawingml.diagramLayout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rawing3.xml" ContentType="application/vnd.ms-office.drawingml.diagramDrawing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colors3.xml" ContentType="application/vnd.openxmlformats-officedocument.drawingml.diagramColors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layout6.xml" ContentType="application/vnd.openxmlformats-officedocument.drawingml.diagramLayout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theme/theme1.xml" ContentType="application/vnd.openxmlformats-officedocument.them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3.xml" ContentType="application/vnd.openxmlformats-officedocument.theme+xml"/>
  <Override PartName="/ppt/theme/theme2.xml" ContentType="application/vnd.openxmlformats-officedocument.theme+xml"/>
  <Override PartName="/ppt/diagrams/quickStyle8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14" r:id="rId2"/>
    <p:sldId id="262" r:id="rId3"/>
    <p:sldId id="302" r:id="rId4"/>
    <p:sldId id="297" r:id="rId5"/>
    <p:sldId id="307" r:id="rId6"/>
    <p:sldId id="310" r:id="rId7"/>
    <p:sldId id="31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7" autoAdjust="0"/>
    <p:restoredTop sz="84710" autoAdjust="0"/>
  </p:normalViewPr>
  <p:slideViewPr>
    <p:cSldViewPr snapToGrid="0" snapToObjects="1">
      <p:cViewPr varScale="1">
        <p:scale>
          <a:sx n="100" d="100"/>
          <a:sy n="100" d="100"/>
        </p:scale>
        <p:origin x="12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Tunnel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 custScaleY="43800">
        <dgm:presLayoutVars>
          <dgm:chPref val="3"/>
        </dgm:presLayoutVars>
      </dgm:prSet>
      <dgm:spPr/>
    </dgm:pt>
    <dgm:pt modelId="{334A56E5-C3F8-AF42-A081-BD835B448D11}" type="pres">
      <dgm:prSet presAssocID="{38595561-7932-DB4B-935A-F77F244B7303}" presName="horzOne" presStyleCnt="0"/>
      <dgm:spPr/>
    </dgm:pt>
  </dgm:ptLst>
  <dgm:cxnLst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09BD3200-B485-A747-A3D5-4B910A8F81A0}" type="presParOf" srcId="{3C1B33A5-7157-6649-954C-741758EC492F}" destId="{334A56E5-C3F8-AF42-A081-BD835B448D1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Inner 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Outer IP header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78F3F60B-E710-5B4C-A0DD-ADABA21FAABA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Tunnel header</a:t>
          </a:r>
        </a:p>
      </dgm:t>
    </dgm:pt>
    <dgm:pt modelId="{21D42914-FBCF-A74C-A1EC-9D41B461D757}" type="parTrans" cxnId="{B5A24392-190F-3C4B-AD94-1290263406E0}">
      <dgm:prSet/>
      <dgm:spPr/>
      <dgm:t>
        <a:bodyPr/>
        <a:lstStyle/>
        <a:p>
          <a:endParaRPr lang="en-US"/>
        </a:p>
      </dgm:t>
    </dgm:pt>
    <dgm:pt modelId="{BC7997DF-1479-BF4E-991C-5F481183C078}" type="sibTrans" cxnId="{B5A24392-190F-3C4B-AD94-1290263406E0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>
        <dgm:presLayoutVars>
          <dgm:chPref val="3"/>
        </dgm:presLayoutVars>
      </dgm:prSet>
      <dgm:spPr/>
    </dgm:pt>
    <dgm:pt modelId="{DD39DE9B-18D0-E448-82F2-3A108C1F79F2}" type="pres">
      <dgm:prSet presAssocID="{38595561-7932-DB4B-935A-F77F244B7303}" presName="parTransOne" presStyleCnt="0"/>
      <dgm:spPr/>
    </dgm:pt>
    <dgm:pt modelId="{334A56E5-C3F8-AF42-A081-BD835B448D11}" type="pres">
      <dgm:prSet presAssocID="{38595561-7932-DB4B-935A-F77F244B7303}" presName="horzOne" presStyleCnt="0"/>
      <dgm:spPr/>
    </dgm:pt>
    <dgm:pt modelId="{DA1A185E-6202-D246-A7A4-2D6E97E95B65}" type="pres">
      <dgm:prSet presAssocID="{78F3F60B-E710-5B4C-A0DD-ADABA21FAABA}" presName="vertTwo" presStyleCnt="0"/>
      <dgm:spPr/>
    </dgm:pt>
    <dgm:pt modelId="{3A25E5F8-FC97-184B-AFD6-D0F335D77F6E}" type="pres">
      <dgm:prSet presAssocID="{78F3F60B-E710-5B4C-A0DD-ADABA21FAABA}" presName="txTwo" presStyleLbl="node2" presStyleIdx="0" presStyleCnt="1">
        <dgm:presLayoutVars>
          <dgm:chPref val="3"/>
        </dgm:presLayoutVars>
      </dgm:prSet>
      <dgm:spPr/>
    </dgm:pt>
    <dgm:pt modelId="{5DAFC00E-3C6D-134F-B944-8EA771B8BC8B}" type="pres">
      <dgm:prSet presAssocID="{78F3F60B-E710-5B4C-A0DD-ADABA21FAABA}" presName="parTransTwo" presStyleCnt="0"/>
      <dgm:spPr/>
    </dgm:pt>
    <dgm:pt modelId="{70A2C724-7632-544E-B150-A99681D3E4DA}" type="pres">
      <dgm:prSet presAssocID="{78F3F60B-E710-5B4C-A0DD-ADABA21FAABA}" presName="horzTwo" presStyleCnt="0"/>
      <dgm:spPr/>
    </dgm:pt>
    <dgm:pt modelId="{65017077-5FF6-3D49-9F7D-82320AE2D387}" type="pres">
      <dgm:prSet presAssocID="{295DD207-342B-4D35-BF68-842680D1438D}" presName="vertThree" presStyleCnt="0"/>
      <dgm:spPr/>
    </dgm:pt>
    <dgm:pt modelId="{C7B2D21B-03FE-DA4F-9BD4-6F634B6B65A7}" type="pres">
      <dgm:prSet presAssocID="{295DD207-342B-4D35-BF68-842680D1438D}" presName="txThree" presStyleLbl="node3" presStyleIdx="0" presStyleCnt="1">
        <dgm:presLayoutVars>
          <dgm:chPref val="3"/>
        </dgm:presLayoutVars>
      </dgm:prSet>
      <dgm:spPr/>
    </dgm:pt>
    <dgm:pt modelId="{2A738C71-E645-DA4E-86F9-B13564AB397F}" type="pres">
      <dgm:prSet presAssocID="{295DD207-342B-4D35-BF68-842680D1438D}" presName="parTransThree" presStyleCnt="0"/>
      <dgm:spPr/>
    </dgm:pt>
    <dgm:pt modelId="{1D876ECE-7E80-0349-A753-90440121DE9E}" type="pres">
      <dgm:prSet presAssocID="{295DD207-342B-4D35-BF68-842680D1438D}" presName="horzThree" presStyleCnt="0"/>
      <dgm:spPr/>
    </dgm:pt>
    <dgm:pt modelId="{720ACEB7-D725-8A4E-A3C0-3A31ED7FFB29}" type="pres">
      <dgm:prSet presAssocID="{62343B62-A127-42FF-8B7B-2CE28300D68F}" presName="vertFour" presStyleCnt="0">
        <dgm:presLayoutVars>
          <dgm:chPref val="3"/>
        </dgm:presLayoutVars>
      </dgm:prSet>
      <dgm:spPr/>
    </dgm:pt>
    <dgm:pt modelId="{0666F4BF-1E33-6F4B-BA38-4D6F9104F11F}" type="pres">
      <dgm:prSet presAssocID="{62343B62-A127-42FF-8B7B-2CE28300D68F}" presName="txFour" presStyleLbl="node4" presStyleIdx="0" presStyleCnt="2">
        <dgm:presLayoutVars>
          <dgm:chPref val="3"/>
        </dgm:presLayoutVars>
      </dgm:prSet>
      <dgm:spPr/>
    </dgm:pt>
    <dgm:pt modelId="{F640D9E3-D404-8146-A8B2-F42606AEEEE3}" type="pres">
      <dgm:prSet presAssocID="{62343B62-A127-42FF-8B7B-2CE28300D68F}" presName="parTransFour" presStyleCnt="0"/>
      <dgm:spPr/>
    </dgm:pt>
    <dgm:pt modelId="{379A4A99-02A1-1446-8759-761688659CAF}" type="pres">
      <dgm:prSet presAssocID="{62343B62-A127-42FF-8B7B-2CE28300D68F}" presName="horzFour" presStyleCnt="0"/>
      <dgm:spPr/>
    </dgm:pt>
    <dgm:pt modelId="{B4B19C01-7280-304E-B8D5-EB450D655032}" type="pres">
      <dgm:prSet presAssocID="{B25611CA-7865-47D7-AEBA-B6E99BF3CD4B}" presName="vertFour" presStyleCnt="0">
        <dgm:presLayoutVars>
          <dgm:chPref val="3"/>
        </dgm:presLayoutVars>
      </dgm:prSet>
      <dgm:spPr/>
    </dgm:pt>
    <dgm:pt modelId="{72957A66-6F18-344F-8D02-F3416178F8EA}" type="pres">
      <dgm:prSet presAssocID="{B25611CA-7865-47D7-AEBA-B6E99BF3CD4B}" presName="txFour" presStyleLbl="node4" presStyleIdx="1" presStyleCnt="2">
        <dgm:presLayoutVars>
          <dgm:chPref val="3"/>
        </dgm:presLayoutVars>
      </dgm:prSet>
      <dgm:spPr/>
    </dgm:pt>
    <dgm:pt modelId="{493E2AD0-578D-9845-A6F2-48507BFD6A21}" type="pres">
      <dgm:prSet presAssocID="{B25611CA-7865-47D7-AEBA-B6E99BF3CD4B}" presName="horzFour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9E3A9E1F-0EBA-F747-B721-D8C65DDE713B}" type="presOf" srcId="{B25611CA-7865-47D7-AEBA-B6E99BF3CD4B}" destId="{72957A66-6F18-344F-8D02-F3416178F8EA}" srcOrd="0" destOrd="0" presId="urn:microsoft.com/office/officeart/2005/8/layout/hierarchy4"/>
    <dgm:cxn modelId="{0113CB22-7766-7742-8D68-8879233AF3B9}" type="presOf" srcId="{62343B62-A127-42FF-8B7B-2CE28300D68F}" destId="{0666F4BF-1E33-6F4B-BA38-4D6F9104F11F}" srcOrd="0" destOrd="0" presId="urn:microsoft.com/office/officeart/2005/8/layout/hierarchy4"/>
    <dgm:cxn modelId="{C269D943-A8D8-2146-B257-3BF58517782D}" type="presOf" srcId="{78F3F60B-E710-5B4C-A0DD-ADABA21FAABA}" destId="{3A25E5F8-FC97-184B-AFD6-D0F335D77F6E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B5A24392-190F-3C4B-AD94-1290263406E0}" srcId="{38595561-7932-DB4B-935A-F77F244B7303}" destId="{78F3F60B-E710-5B4C-A0DD-ADABA21FAABA}" srcOrd="0" destOrd="0" parTransId="{21D42914-FBCF-A74C-A1EC-9D41B461D757}" sibTransId="{BC7997DF-1479-BF4E-991C-5F481183C078}"/>
    <dgm:cxn modelId="{30B2DEAA-DB10-405D-AD81-BD4F9F66CED9}" srcId="{78F3F60B-E710-5B4C-A0DD-ADABA21FAABA}" destId="{295DD207-342B-4D35-BF68-842680D1438D}" srcOrd="0" destOrd="0" parTransId="{AA4CABAD-865D-46FE-8D55-DE60DA89A42B}" sibTransId="{96107D6E-8DE5-41AB-822B-50A98776E20A}"/>
    <dgm:cxn modelId="{0AA5D3BF-308D-BB4D-BF45-316EF165D124}" type="presOf" srcId="{295DD207-342B-4D35-BF68-842680D1438D}" destId="{C7B2D21B-03FE-DA4F-9BD4-6F634B6B65A7}" srcOrd="0" destOrd="0" presId="urn:microsoft.com/office/officeart/2005/8/layout/hierarchy4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3A87B654-F3F0-704F-A607-2D633613AC51}" type="presParOf" srcId="{3C1B33A5-7157-6649-954C-741758EC492F}" destId="{DD39DE9B-18D0-E448-82F2-3A108C1F79F2}" srcOrd="1" destOrd="0" presId="urn:microsoft.com/office/officeart/2005/8/layout/hierarchy4"/>
    <dgm:cxn modelId="{09BD3200-B485-A747-A3D5-4B910A8F81A0}" type="presParOf" srcId="{3C1B33A5-7157-6649-954C-741758EC492F}" destId="{334A56E5-C3F8-AF42-A081-BD835B448D11}" srcOrd="2" destOrd="0" presId="urn:microsoft.com/office/officeart/2005/8/layout/hierarchy4"/>
    <dgm:cxn modelId="{0711A271-C630-0C4A-AC99-59B2C2CEAE03}" type="presParOf" srcId="{334A56E5-C3F8-AF42-A081-BD835B448D11}" destId="{DA1A185E-6202-D246-A7A4-2D6E97E95B65}" srcOrd="0" destOrd="0" presId="urn:microsoft.com/office/officeart/2005/8/layout/hierarchy4"/>
    <dgm:cxn modelId="{F194A920-A561-4C41-A7D1-E5889B2980A3}" type="presParOf" srcId="{DA1A185E-6202-D246-A7A4-2D6E97E95B65}" destId="{3A25E5F8-FC97-184B-AFD6-D0F335D77F6E}" srcOrd="0" destOrd="0" presId="urn:microsoft.com/office/officeart/2005/8/layout/hierarchy4"/>
    <dgm:cxn modelId="{4DC10CA1-5C8A-7B4C-8915-80F95B500463}" type="presParOf" srcId="{DA1A185E-6202-D246-A7A4-2D6E97E95B65}" destId="{5DAFC00E-3C6D-134F-B944-8EA771B8BC8B}" srcOrd="1" destOrd="0" presId="urn:microsoft.com/office/officeart/2005/8/layout/hierarchy4"/>
    <dgm:cxn modelId="{44EFEC52-FD2F-8F4C-901F-D2578D849A25}" type="presParOf" srcId="{DA1A185E-6202-D246-A7A4-2D6E97E95B65}" destId="{70A2C724-7632-544E-B150-A99681D3E4DA}" srcOrd="2" destOrd="0" presId="urn:microsoft.com/office/officeart/2005/8/layout/hierarchy4"/>
    <dgm:cxn modelId="{91CADDDB-35C8-FD4B-B7EE-2E199199ED3E}" type="presParOf" srcId="{70A2C724-7632-544E-B150-A99681D3E4DA}" destId="{65017077-5FF6-3D49-9F7D-82320AE2D387}" srcOrd="0" destOrd="0" presId="urn:microsoft.com/office/officeart/2005/8/layout/hierarchy4"/>
    <dgm:cxn modelId="{53D0C500-E53B-CC42-B6D1-BBD11581177D}" type="presParOf" srcId="{65017077-5FF6-3D49-9F7D-82320AE2D387}" destId="{C7B2D21B-03FE-DA4F-9BD4-6F634B6B65A7}" srcOrd="0" destOrd="0" presId="urn:microsoft.com/office/officeart/2005/8/layout/hierarchy4"/>
    <dgm:cxn modelId="{332BBDA4-8717-3748-8EC9-220F5DB0599E}" type="presParOf" srcId="{65017077-5FF6-3D49-9F7D-82320AE2D387}" destId="{2A738C71-E645-DA4E-86F9-B13564AB397F}" srcOrd="1" destOrd="0" presId="urn:microsoft.com/office/officeart/2005/8/layout/hierarchy4"/>
    <dgm:cxn modelId="{90875129-EDA4-524D-9E70-ED8EB386FAA1}" type="presParOf" srcId="{65017077-5FF6-3D49-9F7D-82320AE2D387}" destId="{1D876ECE-7E80-0349-A753-90440121DE9E}" srcOrd="2" destOrd="0" presId="urn:microsoft.com/office/officeart/2005/8/layout/hierarchy4"/>
    <dgm:cxn modelId="{E4B8FD65-BD25-004A-B847-8EE6DA57C92C}" type="presParOf" srcId="{1D876ECE-7E80-0349-A753-90440121DE9E}" destId="{720ACEB7-D725-8A4E-A3C0-3A31ED7FFB29}" srcOrd="0" destOrd="0" presId="urn:microsoft.com/office/officeart/2005/8/layout/hierarchy4"/>
    <dgm:cxn modelId="{6CB32855-040A-824F-AAC1-5D105170116C}" type="presParOf" srcId="{720ACEB7-D725-8A4E-A3C0-3A31ED7FFB29}" destId="{0666F4BF-1E33-6F4B-BA38-4D6F9104F11F}" srcOrd="0" destOrd="0" presId="urn:microsoft.com/office/officeart/2005/8/layout/hierarchy4"/>
    <dgm:cxn modelId="{C900C80E-4543-DF41-85E8-86EB1EF5C199}" type="presParOf" srcId="{720ACEB7-D725-8A4E-A3C0-3A31ED7FFB29}" destId="{F640D9E3-D404-8146-A8B2-F42606AEEEE3}" srcOrd="1" destOrd="0" presId="urn:microsoft.com/office/officeart/2005/8/layout/hierarchy4"/>
    <dgm:cxn modelId="{5C938786-0AB2-1149-B4AF-5F96072716AC}" type="presParOf" srcId="{720ACEB7-D725-8A4E-A3C0-3A31ED7FFB29}" destId="{379A4A99-02A1-1446-8759-761688659CAF}" srcOrd="2" destOrd="0" presId="urn:microsoft.com/office/officeart/2005/8/layout/hierarchy4"/>
    <dgm:cxn modelId="{2EF77FE3-05F0-DD44-A899-8E168951FBE9}" type="presParOf" srcId="{379A4A99-02A1-1446-8759-761688659CAF}" destId="{B4B19C01-7280-304E-B8D5-EB450D655032}" srcOrd="0" destOrd="0" presId="urn:microsoft.com/office/officeart/2005/8/layout/hierarchy4"/>
    <dgm:cxn modelId="{E862FF4F-AA76-4C47-9C65-0B8ADF5C0AEE}" type="presParOf" srcId="{B4B19C01-7280-304E-B8D5-EB450D655032}" destId="{72957A66-6F18-344F-8D02-F3416178F8EA}" srcOrd="0" destOrd="0" presId="urn:microsoft.com/office/officeart/2005/8/layout/hierarchy4"/>
    <dgm:cxn modelId="{6F97B697-7A00-6B41-B107-C484FEF02E87}" type="presParOf" srcId="{B4B19C01-7280-304E-B8D5-EB450D655032}" destId="{493E2AD0-578D-9845-A6F2-48507BFD6A2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Tunnel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 custScaleY="43800">
        <dgm:presLayoutVars>
          <dgm:chPref val="3"/>
        </dgm:presLayoutVars>
      </dgm:prSet>
      <dgm:spPr/>
    </dgm:pt>
    <dgm:pt modelId="{334A56E5-C3F8-AF42-A081-BD835B448D11}" type="pres">
      <dgm:prSet presAssocID="{38595561-7932-DB4B-935A-F77F244B7303}" presName="horzOne" presStyleCnt="0"/>
      <dgm:spPr/>
    </dgm:pt>
  </dgm:ptLst>
  <dgm:cxnLst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09BD3200-B485-A747-A3D5-4B910A8F81A0}" type="presParOf" srcId="{3C1B33A5-7157-6649-954C-741758EC492F}" destId="{334A56E5-C3F8-AF42-A081-BD835B448D1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Tunnel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 custScaleY="43800">
        <dgm:presLayoutVars>
          <dgm:chPref val="3"/>
        </dgm:presLayoutVars>
      </dgm:prSet>
      <dgm:spPr/>
    </dgm:pt>
    <dgm:pt modelId="{334A56E5-C3F8-AF42-A081-BD835B448D11}" type="pres">
      <dgm:prSet presAssocID="{38595561-7932-DB4B-935A-F77F244B7303}" presName="horzOne" presStyleCnt="0"/>
      <dgm:spPr/>
    </dgm:pt>
  </dgm:ptLst>
  <dgm:cxnLst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09BD3200-B485-A747-A3D5-4B910A8F81A0}" type="presParOf" srcId="{3C1B33A5-7157-6649-954C-741758EC492F}" destId="{334A56E5-C3F8-AF42-A081-BD835B448D1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MPLS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RFC1918 IPv4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IPv6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972" y="586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MPLS</a:t>
          </a:r>
        </a:p>
      </dsp:txBody>
      <dsp:txXfrm>
        <a:off x="8012" y="7626"/>
        <a:ext cx="1976519" cy="226275"/>
      </dsp:txXfrm>
    </dsp:sp>
    <dsp:sp modelId="{CE44EB03-E475-4AED-9147-505C94143A95}">
      <dsp:nvSpPr>
        <dsp:cNvPr id="0" name=""/>
        <dsp:cNvSpPr/>
      </dsp:nvSpPr>
      <dsp:spPr>
        <a:xfrm>
          <a:off x="972" y="274884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RFC1918 IPv4</a:t>
          </a:r>
        </a:p>
      </dsp:txBody>
      <dsp:txXfrm>
        <a:off x="8012" y="281924"/>
        <a:ext cx="1976519" cy="226275"/>
      </dsp:txXfrm>
    </dsp:sp>
    <dsp:sp modelId="{F47E866E-85BB-4A4B-BD2C-4FFF0DC46CCC}">
      <dsp:nvSpPr>
        <dsp:cNvPr id="0" name=""/>
        <dsp:cNvSpPr/>
      </dsp:nvSpPr>
      <dsp:spPr>
        <a:xfrm>
          <a:off x="1945" y="549183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IPv6</a:t>
          </a:r>
        </a:p>
      </dsp:txBody>
      <dsp:txXfrm>
        <a:off x="8985" y="556223"/>
        <a:ext cx="1976519" cy="2262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0" y="342711"/>
          <a:ext cx="1992545" cy="534191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Tunnel</a:t>
          </a:r>
        </a:p>
      </dsp:txBody>
      <dsp:txXfrm>
        <a:off x="15646" y="358357"/>
        <a:ext cx="1961253" cy="5028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972" y="586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MPLS</a:t>
          </a:r>
        </a:p>
      </dsp:txBody>
      <dsp:txXfrm>
        <a:off x="8012" y="7626"/>
        <a:ext cx="1976519" cy="226275"/>
      </dsp:txXfrm>
    </dsp:sp>
    <dsp:sp modelId="{CE44EB03-E475-4AED-9147-505C94143A95}">
      <dsp:nvSpPr>
        <dsp:cNvPr id="0" name=""/>
        <dsp:cNvSpPr/>
      </dsp:nvSpPr>
      <dsp:spPr>
        <a:xfrm>
          <a:off x="972" y="274884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RFC1918 IPv4</a:t>
          </a:r>
        </a:p>
      </dsp:txBody>
      <dsp:txXfrm>
        <a:off x="8012" y="281924"/>
        <a:ext cx="1976519" cy="226275"/>
      </dsp:txXfrm>
    </dsp:sp>
    <dsp:sp modelId="{F47E866E-85BB-4A4B-BD2C-4FFF0DC46CCC}">
      <dsp:nvSpPr>
        <dsp:cNvPr id="0" name=""/>
        <dsp:cNvSpPr/>
      </dsp:nvSpPr>
      <dsp:spPr>
        <a:xfrm>
          <a:off x="1945" y="549183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IPv6</a:t>
          </a:r>
        </a:p>
      </dsp:txBody>
      <dsp:txXfrm>
        <a:off x="8985" y="556223"/>
        <a:ext cx="1976519" cy="226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1184" y="545"/>
          <a:ext cx="2424292" cy="283678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Outer IP header</a:t>
          </a:r>
        </a:p>
      </dsp:txBody>
      <dsp:txXfrm>
        <a:off x="9493" y="8854"/>
        <a:ext cx="2407674" cy="267060"/>
      </dsp:txXfrm>
    </dsp:sp>
    <dsp:sp modelId="{3A25E5F8-FC97-184B-AFD6-D0F335D77F6E}">
      <dsp:nvSpPr>
        <dsp:cNvPr id="0" name=""/>
        <dsp:cNvSpPr/>
      </dsp:nvSpPr>
      <dsp:spPr>
        <a:xfrm>
          <a:off x="1184" y="309571"/>
          <a:ext cx="2424292" cy="283678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Tunnel header</a:t>
          </a:r>
        </a:p>
      </dsp:txBody>
      <dsp:txXfrm>
        <a:off x="9493" y="317880"/>
        <a:ext cx="2407674" cy="267060"/>
      </dsp:txXfrm>
    </dsp:sp>
    <dsp:sp modelId="{C7B2D21B-03FE-DA4F-9BD4-6F634B6B65A7}">
      <dsp:nvSpPr>
        <dsp:cNvPr id="0" name=""/>
        <dsp:cNvSpPr/>
      </dsp:nvSpPr>
      <dsp:spPr>
        <a:xfrm>
          <a:off x="1184" y="618596"/>
          <a:ext cx="2424292" cy="283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Inner IP header</a:t>
          </a:r>
        </a:p>
      </dsp:txBody>
      <dsp:txXfrm>
        <a:off x="9493" y="626905"/>
        <a:ext cx="2407674" cy="267060"/>
      </dsp:txXfrm>
    </dsp:sp>
    <dsp:sp modelId="{0666F4BF-1E33-6F4B-BA38-4D6F9104F11F}">
      <dsp:nvSpPr>
        <dsp:cNvPr id="0" name=""/>
        <dsp:cNvSpPr/>
      </dsp:nvSpPr>
      <dsp:spPr>
        <a:xfrm>
          <a:off x="1184" y="927622"/>
          <a:ext cx="2424292" cy="283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TCP/UDP/Upper protocol header</a:t>
          </a:r>
        </a:p>
      </dsp:txBody>
      <dsp:txXfrm>
        <a:off x="9493" y="935931"/>
        <a:ext cx="2407674" cy="267060"/>
      </dsp:txXfrm>
    </dsp:sp>
    <dsp:sp modelId="{72957A66-6F18-344F-8D02-F3416178F8EA}">
      <dsp:nvSpPr>
        <dsp:cNvPr id="0" name=""/>
        <dsp:cNvSpPr/>
      </dsp:nvSpPr>
      <dsp:spPr>
        <a:xfrm>
          <a:off x="1184" y="1236647"/>
          <a:ext cx="2424292" cy="283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Payload</a:t>
          </a:r>
        </a:p>
      </dsp:txBody>
      <dsp:txXfrm>
        <a:off x="9493" y="1244956"/>
        <a:ext cx="2407674" cy="267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MPLS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RFC1918 IPv4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IPv6</a:t>
          </a:r>
        </a:p>
      </dsp:txBody>
      <dsp:txXfrm>
        <a:off x="11176" y="693269"/>
        <a:ext cx="2406678" cy="283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0" y="427365"/>
          <a:ext cx="2426662" cy="666141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Tunnel</a:t>
          </a:r>
        </a:p>
      </dsp:txBody>
      <dsp:txXfrm>
        <a:off x="19511" y="446876"/>
        <a:ext cx="2387640" cy="6271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MPLS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RFC1918 IPv4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IPv6</a:t>
          </a:r>
        </a:p>
      </dsp:txBody>
      <dsp:txXfrm>
        <a:off x="11176" y="693269"/>
        <a:ext cx="2406678" cy="283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972" y="586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MPLS</a:t>
          </a:r>
        </a:p>
      </dsp:txBody>
      <dsp:txXfrm>
        <a:off x="8012" y="7626"/>
        <a:ext cx="1976519" cy="226275"/>
      </dsp:txXfrm>
    </dsp:sp>
    <dsp:sp modelId="{CE44EB03-E475-4AED-9147-505C94143A95}">
      <dsp:nvSpPr>
        <dsp:cNvPr id="0" name=""/>
        <dsp:cNvSpPr/>
      </dsp:nvSpPr>
      <dsp:spPr>
        <a:xfrm>
          <a:off x="972" y="274884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RFC1918 IPv4</a:t>
          </a:r>
        </a:p>
      </dsp:txBody>
      <dsp:txXfrm>
        <a:off x="8012" y="281924"/>
        <a:ext cx="1976519" cy="226275"/>
      </dsp:txXfrm>
    </dsp:sp>
    <dsp:sp modelId="{F47E866E-85BB-4A4B-BD2C-4FFF0DC46CCC}">
      <dsp:nvSpPr>
        <dsp:cNvPr id="0" name=""/>
        <dsp:cNvSpPr/>
      </dsp:nvSpPr>
      <dsp:spPr>
        <a:xfrm>
          <a:off x="1945" y="549183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IPv6</a:t>
          </a:r>
        </a:p>
      </dsp:txBody>
      <dsp:txXfrm>
        <a:off x="8985" y="556223"/>
        <a:ext cx="1976519" cy="2262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0" y="342711"/>
          <a:ext cx="1992545" cy="534191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Tunnel</a:t>
          </a:r>
        </a:p>
      </dsp:txBody>
      <dsp:txXfrm>
        <a:off x="15646" y="358357"/>
        <a:ext cx="1961253" cy="5028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972" y="586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MPLS</a:t>
          </a:r>
        </a:p>
      </dsp:txBody>
      <dsp:txXfrm>
        <a:off x="8012" y="7626"/>
        <a:ext cx="1976519" cy="226275"/>
      </dsp:txXfrm>
    </dsp:sp>
    <dsp:sp modelId="{CE44EB03-E475-4AED-9147-505C94143A95}">
      <dsp:nvSpPr>
        <dsp:cNvPr id="0" name=""/>
        <dsp:cNvSpPr/>
      </dsp:nvSpPr>
      <dsp:spPr>
        <a:xfrm>
          <a:off x="972" y="274884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RFC1918 IPv4</a:t>
          </a:r>
        </a:p>
      </dsp:txBody>
      <dsp:txXfrm>
        <a:off x="8012" y="281924"/>
        <a:ext cx="1976519" cy="226275"/>
      </dsp:txXfrm>
    </dsp:sp>
    <dsp:sp modelId="{F47E866E-85BB-4A4B-BD2C-4FFF0DC46CCC}">
      <dsp:nvSpPr>
        <dsp:cNvPr id="0" name=""/>
        <dsp:cNvSpPr/>
      </dsp:nvSpPr>
      <dsp:spPr>
        <a:xfrm>
          <a:off x="1945" y="549183"/>
          <a:ext cx="1990599" cy="240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IPv6</a:t>
          </a:r>
        </a:p>
      </dsp:txBody>
      <dsp:txXfrm>
        <a:off x="8985" y="556223"/>
        <a:ext cx="1976519" cy="226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8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8.xml"/><Relationship Id="rId18" Type="http://schemas.microsoft.com/office/2007/relationships/diagramDrawing" Target="../diagrams/drawing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17" Type="http://schemas.openxmlformats.org/officeDocument/2006/relationships/diagramColors" Target="../diagrams/colors9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5" Type="http://schemas.openxmlformats.org/officeDocument/2006/relationships/diagramLayout" Target="../diagrams/layout9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Relationship Id="rId14" Type="http://schemas.openxmlformats.org/officeDocument/2006/relationships/diagramData" Target="../diagrams/data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11.xml"/><Relationship Id="rId18" Type="http://schemas.microsoft.com/office/2007/relationships/diagramDrawing" Target="../diagrams/drawing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2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diagramQuickStyle" Target="../diagrams/quickStyle11.xml"/><Relationship Id="rId5" Type="http://schemas.openxmlformats.org/officeDocument/2006/relationships/diagramQuickStyle" Target="../diagrams/quickStyle10.xml"/><Relationship Id="rId15" Type="http://schemas.openxmlformats.org/officeDocument/2006/relationships/diagramLayout" Target="../diagrams/layout12.xml"/><Relationship Id="rId10" Type="http://schemas.openxmlformats.org/officeDocument/2006/relationships/diagramLayout" Target="../diagrams/layout11.xml"/><Relationship Id="rId4" Type="http://schemas.openxmlformats.org/officeDocument/2006/relationships/diagramLayout" Target="../diagrams/layout10.xml"/><Relationship Id="rId9" Type="http://schemas.openxmlformats.org/officeDocument/2006/relationships/diagramData" Target="../diagrams/data11.xml"/><Relationship Id="rId14" Type="http://schemas.openxmlformats.org/officeDocument/2006/relationships/diagramData" Target="../diagrams/data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16AF-4460-1EE8-80BB-B4503DFF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A53F-7A10-73E7-65C5-A66B82758919}"/>
              </a:ext>
            </a:extLst>
          </p:cNvPr>
          <p:cNvSpPr txBox="1">
            <a:spLocks/>
          </p:cNvSpPr>
          <p:nvPr/>
        </p:nvSpPr>
        <p:spPr>
          <a:xfrm>
            <a:off x="800100" y="407253"/>
            <a:ext cx="6214110" cy="1328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5A7C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JNCIS-ENT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435EFAC-730F-AC00-7112-FA08264BDFBC}"/>
              </a:ext>
            </a:extLst>
          </p:cNvPr>
          <p:cNvSpPr txBox="1">
            <a:spLocks/>
          </p:cNvSpPr>
          <p:nvPr/>
        </p:nvSpPr>
        <p:spPr>
          <a:xfrm>
            <a:off x="800100" y="2064484"/>
            <a:ext cx="70739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34374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Tunnels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94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Tunneling usage and privacy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992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Tunnel Applications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an IP Tunnel?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6"/>
            <a:ext cx="10449506" cy="2917422"/>
          </a:xfrm>
        </p:spPr>
        <p:txBody>
          <a:bodyPr>
            <a:normAutofit/>
          </a:bodyPr>
          <a:lstStyle/>
          <a:p>
            <a:r>
              <a:rPr lang="en-US" sz="1800" dirty="0"/>
              <a:t>An IP tunnel creates an established channel such that 2 networks may communicate.</a:t>
            </a:r>
          </a:p>
          <a:p>
            <a:r>
              <a:rPr lang="en-US" sz="1800" dirty="0"/>
              <a:t>Typically, the channel bridges networks across a public or other network where the destinations would not be directly routable.</a:t>
            </a:r>
          </a:p>
          <a:p>
            <a:pPr lvl="1"/>
            <a:r>
              <a:rPr lang="en-US" sz="1600" dirty="0"/>
              <a:t>This can allow networks with private addressing to communicate across the public internet without the use of NAT</a:t>
            </a:r>
          </a:p>
          <a:p>
            <a:r>
              <a:rPr lang="en-US" sz="1800" dirty="0"/>
              <a:t>A tunnel may or may not encrypt the payload data</a:t>
            </a:r>
          </a:p>
          <a:p>
            <a:pPr lvl="1"/>
            <a:r>
              <a:rPr lang="en-US" sz="1600" dirty="0"/>
              <a:t>IPsec is a suite of protocols for creating secure (encrypted) tunnels either between endpoint hosts or between network gateways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1F1B7-4056-73A6-C6A4-64EFE878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92" y="4376058"/>
            <a:ext cx="7772400" cy="18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 Tunneling Encapsulation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1325563"/>
          </a:xfrm>
        </p:spPr>
        <p:txBody>
          <a:bodyPr>
            <a:normAutofit/>
          </a:bodyPr>
          <a:lstStyle/>
          <a:p>
            <a:r>
              <a:rPr lang="en-US" dirty="0"/>
              <a:t>IP tunneling requires the encapsulation of an entire IP packet, including IP header, upper protocol headers and payload data, inside of another IP header.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4B8570-238F-C2B4-6EEF-9401EC74F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156805"/>
              </p:ext>
            </p:extLst>
          </p:nvPr>
        </p:nvGraphicFramePr>
        <p:xfrm>
          <a:off x="1752263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F3CC1CB-36B3-CC99-8119-49F1A942F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458" y="3070287"/>
            <a:ext cx="7772400" cy="181093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5CB9E4-6FFF-A3DB-3A6B-85E7F9F45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980572"/>
              </p:ext>
            </p:extLst>
          </p:nvPr>
        </p:nvGraphicFramePr>
        <p:xfrm>
          <a:off x="4647536" y="5167311"/>
          <a:ext cx="2426662" cy="152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A61D2FD-D355-1250-AC72-49D375EA7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689766"/>
              </p:ext>
            </p:extLst>
          </p:nvPr>
        </p:nvGraphicFramePr>
        <p:xfrm>
          <a:off x="7529077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 Tunneling Applications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FA0DEEF-2164-A22A-81AF-E040A8E1F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11176673" cy="1966912"/>
          </a:xfrm>
        </p:spPr>
        <p:txBody>
          <a:bodyPr>
            <a:normAutofit/>
          </a:bodyPr>
          <a:lstStyle/>
          <a:p>
            <a:r>
              <a:rPr lang="en-US" sz="1800" dirty="0"/>
              <a:t>IP Tunneling can allow packets to traverse networks that would otherwise not be able to route the protocol </a:t>
            </a:r>
          </a:p>
          <a:p>
            <a:r>
              <a:rPr lang="en-US" sz="1800" dirty="0"/>
              <a:t>Non-IP packets, IPv6 and non-routable IPv4 packets are some examples of use cases for IP tunneling</a:t>
            </a:r>
          </a:p>
          <a:p>
            <a:r>
              <a:rPr lang="en-US" sz="1800" dirty="0"/>
              <a:t>Non-IP traffic is typically tunneled using Generic Route Encapsulation (GRE)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E41111-5FE4-FED9-5F76-909302679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095050"/>
              </p:ext>
            </p:extLst>
          </p:nvPr>
        </p:nvGraphicFramePr>
        <p:xfrm>
          <a:off x="1752263" y="55610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EFA8ABA-4F5C-3FA6-3BCA-16240A833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458" y="3463987"/>
            <a:ext cx="7772400" cy="181093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3757AB-CF52-C9D2-6F44-C5622BAFF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511516"/>
              </p:ext>
            </p:extLst>
          </p:nvPr>
        </p:nvGraphicFramePr>
        <p:xfrm>
          <a:off x="4647536" y="5294311"/>
          <a:ext cx="2426662" cy="152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A733306-38FA-D34A-7E90-5B2355098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857867"/>
              </p:ext>
            </p:extLst>
          </p:nvPr>
        </p:nvGraphicFramePr>
        <p:xfrm>
          <a:off x="7529077" y="55610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 Tunneling Considerations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FA0DEEF-2164-A22A-81AF-E040A8E1F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380546" cy="2424194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IP-IP and GRE tunnels are stateless by default and provide no keep-alive mechanisms</a:t>
            </a:r>
          </a:p>
          <a:p>
            <a:pPr lvl="1"/>
            <a:r>
              <a:rPr lang="en-US" sz="1600" dirty="0"/>
              <a:t>BFD and some implementations of tunneling protocols provide keepalive functionality</a:t>
            </a:r>
          </a:p>
          <a:p>
            <a:r>
              <a:rPr lang="en-US" sz="1800" dirty="0"/>
              <a:t>IP packet fragmentation can cause problems with some tunneled protocols</a:t>
            </a:r>
          </a:p>
          <a:p>
            <a:pPr lvl="1"/>
            <a:r>
              <a:rPr lang="en-US" sz="1600" dirty="0"/>
              <a:t>Not all encapsulated protocols will function correctly if fragmentation occurs across the the path of the IP tunnel</a:t>
            </a:r>
          </a:p>
          <a:p>
            <a:r>
              <a:rPr lang="en-US" sz="1800" dirty="0"/>
              <a:t>A tunnel termination endpoint cannot be routed through the tunnel itself</a:t>
            </a:r>
          </a:p>
          <a:p>
            <a:pPr lvl="1"/>
            <a:r>
              <a:rPr lang="en-US" sz="1600" dirty="0"/>
              <a:t>If a route is learned via a tunnel which will cause the outer IP header to be routed through the tunnel, the tunnel will flap continuously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4B5A96-EF4A-E93A-E4EE-E3C6C46FB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981088"/>
              </p:ext>
            </p:extLst>
          </p:nvPr>
        </p:nvGraphicFramePr>
        <p:xfrm>
          <a:off x="405727" y="5875197"/>
          <a:ext cx="1992545" cy="79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8AF98B-070F-8B81-7E70-A10D61C06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48" y="4055223"/>
            <a:ext cx="6381958" cy="148696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E63BF4-B824-20C1-FA4C-2FCA02874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992493"/>
              </p:ext>
            </p:extLst>
          </p:nvPr>
        </p:nvGraphicFramePr>
        <p:xfrm>
          <a:off x="3301000" y="5714585"/>
          <a:ext cx="1992545" cy="1219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6B56367-DA44-4F72-6094-704526F89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427118"/>
              </p:ext>
            </p:extLst>
          </p:nvPr>
        </p:nvGraphicFramePr>
        <p:xfrm>
          <a:off x="6182541" y="5875197"/>
          <a:ext cx="1992545" cy="79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17231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 Tunneling Requirements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FA0DEEF-2164-A22A-81AF-E040A8E1F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380546" cy="2424194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Since the tunnel is essentially just some packets that are encapsulated in an IP header, IP connectivity between the endpoints is required</a:t>
            </a:r>
          </a:p>
          <a:p>
            <a:pPr lvl="1"/>
            <a:r>
              <a:rPr lang="en-US" sz="1400" dirty="0"/>
              <a:t>The source and destination must be fully routable</a:t>
            </a:r>
          </a:p>
          <a:p>
            <a:r>
              <a:rPr lang="en-US" sz="1600" dirty="0"/>
              <a:t>A tunnel interface is used on Junos devices to tunnel traffic</a:t>
            </a:r>
          </a:p>
          <a:p>
            <a:pPr lvl="1"/>
            <a:r>
              <a:rPr lang="en-US" sz="1400" dirty="0"/>
              <a:t>GRE tunnels use gr-x/x/x interfaces</a:t>
            </a:r>
          </a:p>
          <a:p>
            <a:pPr lvl="1"/>
            <a:r>
              <a:rPr lang="en-US" sz="1400" dirty="0"/>
              <a:t>IP-IP tunnels use </a:t>
            </a:r>
            <a:r>
              <a:rPr lang="en-US" sz="1400" dirty="0" err="1"/>
              <a:t>ip</a:t>
            </a:r>
            <a:r>
              <a:rPr lang="en-US" sz="1400" dirty="0"/>
              <a:t>-x/x/x interfaces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4B5A96-EF4A-E93A-E4EE-E3C6C46FB5B9}"/>
              </a:ext>
            </a:extLst>
          </p:cNvPr>
          <p:cNvGraphicFramePr/>
          <p:nvPr/>
        </p:nvGraphicFramePr>
        <p:xfrm>
          <a:off x="405727" y="5875197"/>
          <a:ext cx="1992545" cy="79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8AF98B-070F-8B81-7E70-A10D61C06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48" y="4055223"/>
            <a:ext cx="6381958" cy="148696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E63BF4-B824-20C1-FA4C-2FCA02874008}"/>
              </a:ext>
            </a:extLst>
          </p:cNvPr>
          <p:cNvGraphicFramePr/>
          <p:nvPr/>
        </p:nvGraphicFramePr>
        <p:xfrm>
          <a:off x="3301000" y="5714585"/>
          <a:ext cx="1992545" cy="1219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6B56367-DA44-4F72-6094-704526F890E7}"/>
              </a:ext>
            </a:extLst>
          </p:cNvPr>
          <p:cNvGraphicFramePr/>
          <p:nvPr/>
        </p:nvGraphicFramePr>
        <p:xfrm>
          <a:off x="6182541" y="5875197"/>
          <a:ext cx="1992545" cy="79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522854549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7C510BD8-796F-4485-8DB8-B0201D5362F2}"/>
</file>

<file path=customXml/itemProps2.xml><?xml version="1.0" encoding="utf-8"?>
<ds:datastoreItem xmlns:ds="http://schemas.openxmlformats.org/officeDocument/2006/customXml" ds:itemID="{24748D06-F5FE-4244-AAA2-46533C7DB46E}"/>
</file>

<file path=customXml/itemProps3.xml><?xml version="1.0" encoding="utf-8"?>
<ds:datastoreItem xmlns:ds="http://schemas.openxmlformats.org/officeDocument/2006/customXml" ds:itemID="{93079FFC-F53F-4747-9A9E-D55D21710FE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37410</TotalTime>
  <Words>407</Words>
  <Application>Microsoft Macintosh PowerPoint</Application>
  <PresentationFormat>Widescreen</PresentationFormat>
  <Paragraphs>70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</vt:lpstr>
      <vt:lpstr>Open Sans Semibold</vt:lpstr>
      <vt:lpstr>Roboto Slab</vt:lpstr>
      <vt:lpstr>InfoSec Institute</vt:lpstr>
      <vt:lpstr>PowerPoint Presentation</vt:lpstr>
      <vt:lpstr>Tunnel Applications and Considerations</vt:lpstr>
      <vt:lpstr>What is an IP Tunnel?</vt:lpstr>
      <vt:lpstr>IP Tunneling Encapsulation</vt:lpstr>
      <vt:lpstr>IP Tunneling Applications</vt:lpstr>
      <vt:lpstr>IP Tunneling Considerations</vt:lpstr>
      <vt:lpstr>IP Tunneling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131</cp:revision>
  <dcterms:created xsi:type="dcterms:W3CDTF">2019-02-27T16:42:59Z</dcterms:created>
  <dcterms:modified xsi:type="dcterms:W3CDTF">2023-07-01T01:13:23Z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